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303" r:id="rId4"/>
    <p:sldId id="304" r:id="rId5"/>
    <p:sldId id="293" r:id="rId6"/>
    <p:sldId id="305" r:id="rId7"/>
    <p:sldId id="286" r:id="rId8"/>
    <p:sldId id="306" r:id="rId9"/>
    <p:sldId id="307" r:id="rId10"/>
    <p:sldId id="308" r:id="rId11"/>
    <p:sldId id="309" r:id="rId12"/>
    <p:sldId id="301" r:id="rId13"/>
  </p:sldIdLst>
  <p:sldSz cx="10691813" cy="7559675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wynar Sławomir" initials="CS" lastIdx="1" clrIdx="0">
    <p:extLst>
      <p:ext uri="{19B8F6BF-5375-455C-9EA6-DF929625EA0E}">
        <p15:presenceInfo xmlns:p15="http://schemas.microsoft.com/office/powerpoint/2012/main" userId="S-1-5-21-3756686867-893174319-3700931214-4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ED7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005850141116422E-2"/>
          <c:y val="1.3703487685575142E-2"/>
          <c:w val="0.96783625360734149"/>
          <c:h val="0.897218475036587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złożonych wniosków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6315792503084252E-2"/>
                  <c:y val="-3.44346673945226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4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2175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95908700086187"/>
                      <c:h val="8.58798350755481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2175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</c:numCache>
            </c:numRef>
          </c:val>
          <c:shape val="cylinder"/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ilość wniosków do weryfikacji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2163746392658558E-2"/>
                  <c:y val="-7.17101524743460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1645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Kolumna2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ilość wniosków poza limitem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1929827085903457E-2"/>
                  <c:y val="-4.4907306355982404E-2"/>
                </c:manualLayout>
              </c:layout>
              <c:tx>
                <c:rich>
                  <a:bodyPr/>
                  <a:lstStyle/>
                  <a:p>
                    <a:r>
                      <a:rPr lang="en-US" sz="4000" dirty="0" smtClean="0"/>
                      <a:t>530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</c:f>
              <c:numCache>
                <c:formatCode>General</c:formatCode>
                <c:ptCount val="1"/>
                <c:pt idx="0">
                  <c:v>530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0"/>
        <c:shape val="box"/>
        <c:axId val="227032080"/>
        <c:axId val="227032472"/>
        <c:axId val="0"/>
      </c:bar3DChart>
      <c:catAx>
        <c:axId val="227032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7032472"/>
        <c:crosses val="autoZero"/>
        <c:auto val="1"/>
        <c:lblAlgn val="ctr"/>
        <c:lblOffset val="100"/>
        <c:noMultiLvlLbl val="0"/>
      </c:catAx>
      <c:valAx>
        <c:axId val="227032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703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delete val="1"/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egendEntry>
        <c:idx val="3"/>
        <c:delete val="1"/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005850141116422E-2"/>
          <c:y val="1.3703487685575142E-2"/>
          <c:w val="0.96783625360734149"/>
          <c:h val="0.897218475036587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złożonych wniosków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6315792503084252E-2"/>
                  <c:y val="-3.44346673945226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4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95908700086187"/>
                      <c:h val="8.58798350755481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</c:numCache>
            </c:numRef>
          </c:val>
          <c:shape val="cylinder"/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ilość wniosków do weryfikacji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2163746392658558E-2"/>
                  <c:y val="-7.17101524743460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Kolumna2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ilość wniosków wycofanych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1929827085903457E-2"/>
                  <c:y val="-4.4907306355982404E-2"/>
                </c:manualLayout>
              </c:layout>
              <c:tx>
                <c:rich>
                  <a:bodyPr/>
                  <a:lstStyle/>
                  <a:p>
                    <a:r>
                      <a:rPr lang="en-US" sz="4000" dirty="0" smtClean="0"/>
                      <a:t>1</a:t>
                    </a:r>
                    <a:endParaRPr lang="en-US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0"/>
        <c:shape val="box"/>
        <c:axId val="227033256"/>
        <c:axId val="226909128"/>
        <c:axId val="0"/>
      </c:bar3DChart>
      <c:catAx>
        <c:axId val="227033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909128"/>
        <c:crosses val="autoZero"/>
        <c:auto val="1"/>
        <c:lblAlgn val="ctr"/>
        <c:lblOffset val="100"/>
        <c:noMultiLvlLbl val="0"/>
      </c:catAx>
      <c:valAx>
        <c:axId val="226909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7033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delete val="1"/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egendEntry>
        <c:idx val="3"/>
        <c:delete val="1"/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005850141116422E-2"/>
          <c:y val="1.3703487685575142E-2"/>
          <c:w val="0.96783625360734149"/>
          <c:h val="0.897218475036587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zawartych umów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6315792503084252E-2"/>
                  <c:y val="-3.44346673945226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4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1080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95908700086187"/>
                      <c:h val="8.58798350755481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1080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</c:numCache>
            </c:numRef>
          </c:val>
          <c:shape val="cylinder"/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ilość odmów/pozostawień bez rozpatrzenia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2163746392658558E-2"/>
                  <c:y val="-7.17101524743460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624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Kolumna2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0"/>
        <c:shape val="box"/>
        <c:axId val="226910696"/>
        <c:axId val="226911088"/>
        <c:axId val="0"/>
      </c:bar3DChart>
      <c:catAx>
        <c:axId val="226910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911088"/>
        <c:crosses val="autoZero"/>
        <c:auto val="1"/>
        <c:lblAlgn val="ctr"/>
        <c:lblOffset val="100"/>
        <c:noMultiLvlLbl val="0"/>
      </c:catAx>
      <c:valAx>
        <c:axId val="226911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6910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delete val="1"/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005850141116422E-2"/>
          <c:y val="1.3703487685575142E-2"/>
          <c:w val="0.96783625360734149"/>
          <c:h val="0.897218475036587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zawartych umów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3391815558297134E-2"/>
                  <c:y val="-3.44345884516708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4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95908700086187"/>
                      <c:h val="8.58798350755481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</c:numCache>
            </c:numRef>
          </c:val>
          <c:shape val="cylinder"/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ilość wniosków wycofanych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2163746392658558E-2"/>
                  <c:y val="-7.17101524743460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Kolumna2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0"/>
        <c:shape val="box"/>
        <c:axId val="131988072"/>
        <c:axId val="131987680"/>
        <c:axId val="0"/>
      </c:bar3DChart>
      <c:catAx>
        <c:axId val="131988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1987680"/>
        <c:crosses val="autoZero"/>
        <c:auto val="1"/>
        <c:lblAlgn val="ctr"/>
        <c:lblOffset val="100"/>
        <c:noMultiLvlLbl val="0"/>
      </c:catAx>
      <c:valAx>
        <c:axId val="1319876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1988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delete val="1"/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23F87-6A77-4C5D-B1D5-1CDC95B4ED43}" type="datetimeFigureOut">
              <a:rPr lang="pl-PL" smtClean="0"/>
              <a:t>2020-02-20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DA9CE-8131-43AB-ABBA-6150B62424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73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58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467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3664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466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58B2-9541-4DED-9183-5C9707104105}" type="datetime1">
              <a:rPr lang="pl-PL" smtClean="0"/>
              <a:t>2020-02-20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45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A87-52C0-4B6A-BCF4-3D3DAD49BC1A}" type="datetime1">
              <a:rPr lang="pl-PL" smtClean="0"/>
              <a:t>2020-02-20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35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85DF-823E-4BE6-9182-A06D6B02DC86}" type="datetime1">
              <a:rPr lang="pl-PL" smtClean="0"/>
              <a:t>2020-02-20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3109-2B85-44B9-BF3D-65246FE93611}" type="datetime1">
              <a:rPr lang="pl-PL" smtClean="0"/>
              <a:t>2020-02-20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682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EB2B-AF86-49E4-A369-D179845C2B91}" type="datetime1">
              <a:rPr lang="pl-PL" smtClean="0"/>
              <a:t>2020-02-20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18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B17C-A14E-4FC5-BBB8-02669EAC924E}" type="datetime1">
              <a:rPr lang="pl-PL" smtClean="0"/>
              <a:t>2020-02-20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48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4B83-2FF8-489E-820C-AD0961B5C46D}" type="datetime1">
              <a:rPr lang="pl-PL" smtClean="0"/>
              <a:t>2020-02-20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4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854C-F645-4FCB-8102-4A0E4EF5D2CB}" type="datetime1">
              <a:rPr lang="pl-PL" smtClean="0"/>
              <a:t>2020-02-20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03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88A2-157E-4679-9137-9192ADB9A250}" type="datetime1">
              <a:rPr lang="pl-PL" smtClean="0"/>
              <a:t>2020-02-20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565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121-F02F-494C-AD84-1041AEBC85F5}" type="datetime1">
              <a:rPr lang="pl-PL" smtClean="0"/>
              <a:t>2020-02-20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13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AD6-9B39-4EB5-9E70-BD3FA9EA398D}" type="datetime1">
              <a:rPr lang="pl-PL" smtClean="0"/>
              <a:t>2020-02-20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50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52388-3CDA-4BF4-B9F5-14C46682BB95}" type="datetime1">
              <a:rPr lang="pl-PL" smtClean="0"/>
              <a:t>2020-02-20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09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493295" y="923867"/>
            <a:ext cx="9709484" cy="526297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Arial Black" panose="020B0A04020102020204" pitchFamily="34" charset="0"/>
              </a:rPr>
              <a:t>INFORMACJA N</a:t>
            </a:r>
            <a:r>
              <a:rPr lang="pl-PL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latin typeface="Arial Black" panose="020B0A04020102020204" pitchFamily="34" charset="0"/>
              </a:rPr>
              <a:t>A TEMAT </a:t>
            </a:r>
            <a:r>
              <a:rPr lang="pl-PL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Arial Black" panose="020B0A04020102020204" pitchFamily="34" charset="0"/>
              </a:rPr>
              <a:t>STANU </a:t>
            </a:r>
            <a:r>
              <a:rPr lang="pl-PL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latin typeface="Arial Black" panose="020B0A04020102020204" pitchFamily="34" charset="0"/>
              </a:rPr>
              <a:t>WDRAŻANIA </a:t>
            </a:r>
            <a:r>
              <a:rPr lang="pl-PL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Arial Black" panose="020B0A04020102020204" pitchFamily="34" charset="0"/>
              </a:rPr>
              <a:t>PODZIAŁANIA 19.2</a:t>
            </a: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Arial Black" panose="020B0A04020102020204" pitchFamily="34" charset="0"/>
              </a:rPr>
              <a:t>„WSPARCIE NA WDRAŻANIE OPERACJI W RAMACH STRATEGII ROZWOJU LOKALNEGO KIEROWANEGO PRZEZ SPOŁECZNOŚĆ” oraz</a:t>
            </a: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Arial Black" panose="020B0A04020102020204" pitchFamily="34" charset="0"/>
              </a:rPr>
              <a:t>19.3 „PRZYGOTOWANIE I REALIZACJA DZIAŁAŃ W ZAKRESIE WSPÓŁPRACY Z LOKALNĄ GRUPĄ DZIAŁANIA” – wg. stanu na dzień 19.02.2020R.</a:t>
            </a:r>
            <a:endParaRPr lang="pl-PL" sz="2800" b="1" cap="none" spc="0" dirty="0">
              <a:ln w="9525">
                <a:solidFill>
                  <a:schemeClr val="bg1"/>
                </a:solidFill>
                <a:prstDash val="solid"/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PROBLEMY, SPOSTRZEŻENIA, UWAGI – 19.2</a:t>
            </a:r>
          </a:p>
          <a:p>
            <a:pPr algn="ctr"/>
            <a:endParaRPr lang="pl-PL" sz="2000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algn="ctr"/>
            <a:endParaRPr lang="pl-PL" sz="2000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b="1" dirty="0" smtClean="0">
                <a:latin typeface="Arial Black" panose="020B0A04020102020204" pitchFamily="34" charset="0"/>
              </a:rPr>
              <a:t>BRAK KOMPLETNEJ DOKUMENTACJI (POZWOLENIA NA BUDOWĘ, ZGŁOSZENIA)</a:t>
            </a:r>
          </a:p>
          <a:p>
            <a:pPr marL="457200" indent="-457200">
              <a:buAutoNum type="arabicPeriod"/>
            </a:pPr>
            <a:endParaRPr lang="pl-PL" sz="2000" b="1" dirty="0" smtClean="0"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latin typeface="Arial Black" panose="020B0A04020102020204" pitchFamily="34" charset="0"/>
              </a:rPr>
              <a:t>ROZBIEŻNOŚCI POMIĘDZY ZAKRESEM OPERACJI A ZAKRESEM W RAMACH JAKIEGO SKŁADANY JEST WNIOSEK (OGŁASZANY NABÓR WNIOSKÓW)</a:t>
            </a:r>
          </a:p>
          <a:p>
            <a:pPr marL="457200" indent="-457200">
              <a:buAutoNum type="arabicPeriod"/>
            </a:pPr>
            <a:endParaRPr lang="pl-PL" sz="2000" dirty="0" smtClean="0"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latin typeface="Arial Black" panose="020B0A04020102020204" pitchFamily="34" charset="0"/>
              </a:rPr>
              <a:t>BŁĘDNE OKREŚLANIE WSKAŹNIKÓW REALIZACJI OPERACJI (SPOSOBU ICH POMIARU)</a:t>
            </a:r>
          </a:p>
          <a:p>
            <a:pPr marL="457200" indent="-457200">
              <a:buAutoNum type="arabicPeriod"/>
            </a:pPr>
            <a:endParaRPr lang="pl-PL" sz="2000" dirty="0" smtClean="0"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latin typeface="Arial Black" panose="020B0A04020102020204" pitchFamily="34" charset="0"/>
              </a:rPr>
              <a:t>BRAK ZNAJOMOŚCI PRZEZ WNIOSKODAWCÓW ICH WNIOSKÓW ORAZ ZAPISÓW BIZNESPLANU i WARUNKÓW PRZYZNANIA I WYPŁATY POMOCY</a:t>
            </a:r>
          </a:p>
          <a:p>
            <a:endParaRPr lang="pl-PL" sz="20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PROBLEMY, SPOSTRZEŻENIA, UWAGI – 19.3</a:t>
            </a:r>
          </a:p>
          <a:p>
            <a:pPr algn="ctr"/>
            <a:endParaRPr lang="pl-PL" sz="2000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algn="ctr"/>
            <a:endParaRPr lang="pl-PL" sz="2000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b="1" dirty="0" smtClean="0">
                <a:latin typeface="Arial Black" panose="020B0A04020102020204" pitchFamily="34" charset="0"/>
              </a:rPr>
              <a:t>PROBLEMY ZE ZDOBYCIEM WYMAGANEJ MINIMALNEJ LICZBY PUNKTÓW (21 PKT)</a:t>
            </a:r>
          </a:p>
          <a:p>
            <a:pPr marL="457200" indent="-457200">
              <a:buAutoNum type="arabicPeriod"/>
            </a:pPr>
            <a:endParaRPr lang="pl-PL" sz="2000" b="1" dirty="0" smtClean="0">
              <a:latin typeface="Arial Black" panose="020B0A04020102020204" pitchFamily="34" charset="0"/>
            </a:endParaRPr>
          </a:p>
          <a:p>
            <a:pPr marL="457200" indent="-457200">
              <a:buAutoNum type="arabicPeriod"/>
            </a:pPr>
            <a:endParaRPr lang="pl-PL" sz="2000" dirty="0" smtClean="0">
              <a:latin typeface="Arial Black" panose="020B0A04020102020204" pitchFamily="34" charset="0"/>
            </a:endParaRPr>
          </a:p>
          <a:p>
            <a:endParaRPr lang="pl-PL" sz="20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735062" y="685800"/>
            <a:ext cx="9221689" cy="59664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b="1" dirty="0" smtClean="0"/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 smtClean="0"/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 smtClean="0"/>
          </a:p>
          <a:p>
            <a:pPr marL="0" indent="0" algn="ctr">
              <a:buNone/>
            </a:pPr>
            <a:r>
              <a:rPr lang="pl-PL" sz="4400" b="1" dirty="0" smtClean="0"/>
              <a:t>DZIĘKUJĘ </a:t>
            </a:r>
            <a:r>
              <a:rPr lang="pl-PL" sz="4400" b="1" dirty="0"/>
              <a:t>Z</a:t>
            </a:r>
            <a:r>
              <a:rPr lang="pl-PL" sz="4400" b="1" dirty="0" smtClean="0"/>
              <a:t>A UWAGĘ </a:t>
            </a:r>
            <a:endParaRPr lang="pl-PL" sz="4400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248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0" y="937852"/>
            <a:ext cx="1069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Ilość wniosków przekazanych do SW przez LGD</a:t>
            </a:r>
            <a:r>
              <a:rPr lang="pl-PL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poddziałania 19.2</a:t>
            </a:r>
          </a:p>
        </p:txBody>
      </p:sp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70919"/>
              </p:ext>
            </p:extLst>
          </p:nvPr>
        </p:nvGraphicFramePr>
        <p:xfrm>
          <a:off x="2651760" y="1760872"/>
          <a:ext cx="4812029" cy="53600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7791"/>
                <a:gridCol w="1884238"/>
              </a:tblGrid>
              <a:tr h="74995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Lokalna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Grupa Działania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wniosków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CK Podkarpacie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Czarnorzecko - Strzyżowska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Dorzecze Mleczki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Dorzecze </a:t>
                      </a:r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Wisłoka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Dolina Strugu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Eurogalicja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Kraina Nafty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Kraina Sanu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Lasovia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Lasowiacka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Liwocz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Nasze Bieszczady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29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Nowa Galicja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29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Partnerstwo 5 Gmin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1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0" y="937852"/>
            <a:ext cx="1069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Ilość wniosków przekazanych do SW przez LGD</a:t>
            </a:r>
            <a:r>
              <a:rPr lang="pl-PL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poddziałania 19.2</a:t>
            </a:r>
          </a:p>
        </p:txBody>
      </p:sp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05590"/>
              </p:ext>
            </p:extLst>
          </p:nvPr>
        </p:nvGraphicFramePr>
        <p:xfrm>
          <a:off x="2743200" y="1337962"/>
          <a:ext cx="4812029" cy="5577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7791"/>
                <a:gridCol w="1884238"/>
              </a:tblGrid>
              <a:tr h="72386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Partnerstwo dla Ziemi Niżańskiej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386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Pogórze Przemysko - Dynowskie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PROWENT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Sanu i Trzebośnicy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Rozwój Ziemi Lubaczowskiej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Siedlisko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Trygon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Tradycją w Nowoczesność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Zielone Bieszczady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Ziemia Brzozowska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Ziemia Łańcucka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Ziemia </a:t>
                      </a:r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Przemyska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9411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2175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3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0" y="937852"/>
            <a:ext cx="1069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Ilość wniosków przekazanych do SW przez LGD</a:t>
            </a:r>
            <a:r>
              <a:rPr lang="pl-PL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poddziałania 19.3</a:t>
            </a:r>
          </a:p>
        </p:txBody>
      </p:sp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506821"/>
              </p:ext>
            </p:extLst>
          </p:nvPr>
        </p:nvGraphicFramePr>
        <p:xfrm>
          <a:off x="2731770" y="1337962"/>
          <a:ext cx="4823460" cy="4863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9222"/>
                <a:gridCol w="1884238"/>
              </a:tblGrid>
              <a:tr h="72386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Partnerstwo dla Ziemi Niżańskiej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386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Pogórze Przemysko - Dynowskie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Ziemia Przemyska</a:t>
                      </a:r>
                      <a:endParaRPr lang="pl-PL" sz="16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Dorzecze Wisłoka</a:t>
                      </a:r>
                      <a:endParaRPr lang="pl-PL" sz="16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Kraina Sanu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Eurogalicja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Nowa Galicja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Kraina Nafty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09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Dolina Strugu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3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Rozwój Ziemi Lubaczowskiej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9411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pl-P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65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ILOŚĆ WNIOSKÓW PRZEZNACZONYCH DO WERYFIKACJI – 19.2</a:t>
            </a:r>
            <a:endParaRPr lang="pl-PL" sz="2000" dirty="0"/>
          </a:p>
        </p:txBody>
      </p:sp>
      <p:graphicFrame>
        <p:nvGraphicFramePr>
          <p:cNvPr id="17" name="Wykres 16"/>
          <p:cNvGraphicFramePr/>
          <p:nvPr>
            <p:extLst>
              <p:ext uri="{D42A27DB-BD31-4B8C-83A1-F6EECF244321}">
                <p14:modId xmlns:p14="http://schemas.microsoft.com/office/powerpoint/2010/main" val="4172979258"/>
              </p:ext>
            </p:extLst>
          </p:nvPr>
        </p:nvGraphicFramePr>
        <p:xfrm>
          <a:off x="1080000" y="1417320"/>
          <a:ext cx="8686799" cy="558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240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Chart bld="seriesEl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ILOŚĆ WNIOSKÓW PRZEZNACZONYCH DO WERYFIKACJI – 19.3</a:t>
            </a:r>
            <a:endParaRPr lang="pl-PL" sz="2000" dirty="0"/>
          </a:p>
        </p:txBody>
      </p:sp>
      <p:graphicFrame>
        <p:nvGraphicFramePr>
          <p:cNvPr id="17" name="Wykres 16"/>
          <p:cNvGraphicFramePr/>
          <p:nvPr>
            <p:extLst>
              <p:ext uri="{D42A27DB-BD31-4B8C-83A1-F6EECF244321}">
                <p14:modId xmlns:p14="http://schemas.microsoft.com/office/powerpoint/2010/main" val="3922722449"/>
              </p:ext>
            </p:extLst>
          </p:nvPr>
        </p:nvGraphicFramePr>
        <p:xfrm>
          <a:off x="1080000" y="1417320"/>
          <a:ext cx="8686799" cy="558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53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Chart bld="series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Str.6</a:t>
            </a:r>
            <a:endParaRPr lang="pl-PL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926422"/>
            <a:ext cx="1069181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5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ILOŚĆ WNIOSKÓW MIESZCZĄCYCH SIĘ W LIMICIE </a:t>
            </a:r>
            <a:br>
              <a:rPr lang="pl-PL" sz="25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pl-PL" sz="25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W RAMACH POSZCZEGÓLNYCH ZAKRESÓW – 19.2</a:t>
            </a:r>
          </a:p>
          <a:p>
            <a:pPr algn="ctr"/>
            <a:endParaRPr lang="pl-PL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1047"/>
              </p:ext>
            </p:extLst>
          </p:nvPr>
        </p:nvGraphicFramePr>
        <p:xfrm>
          <a:off x="713746" y="2172917"/>
          <a:ext cx="9264644" cy="5213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6258"/>
                <a:gridCol w="164838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</a:rPr>
                        <a:t>ZAKRES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LICZBA WNIOSKÓW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B</a:t>
                      </a:r>
                      <a:r>
                        <a:rPr lang="pl-PL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udowa </a:t>
                      </a:r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lub przebudowa ogólnodostępnej i niekomercyjnej </a:t>
                      </a:r>
                      <a:r>
                        <a:rPr lang="pl-PL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infrastruktury</a:t>
                      </a:r>
                      <a:endParaRPr lang="pl-PL" sz="1400" i="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401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B</a:t>
                      </a:r>
                      <a:r>
                        <a:rPr lang="pl-PL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udowa </a:t>
                      </a:r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lub przebudowa publicznych dróg gminnych lub powiatowych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P</a:t>
                      </a:r>
                      <a:r>
                        <a:rPr lang="pl-PL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odejmowanie </a:t>
                      </a:r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działalności gospodarczej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695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R</a:t>
                      </a:r>
                      <a:r>
                        <a:rPr lang="pl-PL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ozwijanie </a:t>
                      </a:r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działalności gospodarczej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291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pl-PL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worzenie </a:t>
                      </a:r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lub rozwój inkubatorów przetwórstwa lokalnego produktów </a:t>
                      </a:r>
                      <a:r>
                        <a:rPr lang="pl-PL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rolnych (5 umów)</a:t>
                      </a:r>
                      <a:endParaRPr lang="pl-PL" sz="1400" i="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W</a:t>
                      </a:r>
                      <a:r>
                        <a:rPr lang="pl-PL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zmocnienie </a:t>
                      </a:r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kapitału społecznego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46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Z</a:t>
                      </a:r>
                      <a:r>
                        <a:rPr lang="pl-PL" sz="140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achowanie </a:t>
                      </a:r>
                      <a:r>
                        <a:rPr lang="pl-PL" sz="140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dziedzictwa lokalnego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109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876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Promowania obszaru objętego LSR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59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8764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Wspieranie współpracy</a:t>
                      </a:r>
                      <a:r>
                        <a:rPr lang="pl-PL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między podmiotami wyk. działalność gosp.</a:t>
                      </a:r>
                      <a:endParaRPr lang="pl-PL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87643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W tym: Projekty grantowe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pl-PL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78</a:t>
                      </a:r>
                      <a:endParaRPr lang="pl-PL" sz="2400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Black" panose="020B0A04020102020204" pitchFamily="34" charset="0"/>
                        </a:rPr>
                        <a:t>SUMA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3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1645</a:t>
                      </a:r>
                      <a:endParaRPr lang="pl-PL" sz="3000" b="0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20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ILOŚĆ ZAWARTYCH UMÓW/ODMÓW PRZYZNANIA POMOCY – 19.2</a:t>
            </a:r>
            <a:endParaRPr lang="pl-PL" sz="2000" dirty="0">
              <a:solidFill>
                <a:prstClr val="black"/>
              </a:solidFill>
            </a:endParaRPr>
          </a:p>
        </p:txBody>
      </p:sp>
      <p:graphicFrame>
        <p:nvGraphicFramePr>
          <p:cNvPr id="17" name="Wykres 16"/>
          <p:cNvGraphicFramePr/>
          <p:nvPr>
            <p:extLst>
              <p:ext uri="{D42A27DB-BD31-4B8C-83A1-F6EECF244321}">
                <p14:modId xmlns:p14="http://schemas.microsoft.com/office/powerpoint/2010/main" val="4256084637"/>
              </p:ext>
            </p:extLst>
          </p:nvPr>
        </p:nvGraphicFramePr>
        <p:xfrm>
          <a:off x="1080000" y="1417320"/>
          <a:ext cx="8686799" cy="558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599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Chart bld="seriesEl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ILOŚĆ ZAWARTYCH UMÓW/ODMÓW PRZYZNANIA POMOCY – 19.3</a:t>
            </a:r>
            <a:endParaRPr lang="pl-PL" sz="2000" dirty="0">
              <a:solidFill>
                <a:prstClr val="black"/>
              </a:solidFill>
            </a:endParaRPr>
          </a:p>
        </p:txBody>
      </p:sp>
      <p:graphicFrame>
        <p:nvGraphicFramePr>
          <p:cNvPr id="17" name="Wykres 16"/>
          <p:cNvGraphicFramePr/>
          <p:nvPr>
            <p:extLst>
              <p:ext uri="{D42A27DB-BD31-4B8C-83A1-F6EECF244321}">
                <p14:modId xmlns:p14="http://schemas.microsoft.com/office/powerpoint/2010/main" val="479272412"/>
              </p:ext>
            </p:extLst>
          </p:nvPr>
        </p:nvGraphicFramePr>
        <p:xfrm>
          <a:off x="1080000" y="1417320"/>
          <a:ext cx="8686799" cy="558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40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2909</TotalTime>
  <Words>406</Words>
  <Application>Microsoft Office PowerPoint</Application>
  <PresentationFormat>Niestandardowy</PresentationFormat>
  <Paragraphs>149</Paragraphs>
  <Slides>12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Cwynar Sławomir</dc:creator>
  <cp:lastModifiedBy>Barnak Paweł</cp:lastModifiedBy>
  <cp:revision>425</cp:revision>
  <dcterms:created xsi:type="dcterms:W3CDTF">2017-01-31T08:30:33Z</dcterms:created>
  <dcterms:modified xsi:type="dcterms:W3CDTF">2020-02-20T06:27:09Z</dcterms:modified>
</cp:coreProperties>
</file>